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71" r:id="rId3"/>
    <p:sldId id="277" r:id="rId4"/>
    <p:sldId id="283" r:id="rId5"/>
    <p:sldId id="290" r:id="rId6"/>
    <p:sldId id="3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34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10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BA096-5546-4589-81B1-05F3087C0F3B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CE2DB-170F-4E1F-934D-B23F31446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044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477E4-DEEC-48A8-BD00-555D56C3161E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78A81-460E-485D-9302-14D713A26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171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CEB0-7A2A-4092-B2FD-0E1DECD87858}" type="datetime1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9936-FF3F-49A3-97F4-6CEC07783F64}" type="datetime1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8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A810-00BE-4EE6-84F7-2C690E043555}" type="datetime1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5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2347B-3B02-4F86-89E0-A0301CDDB7FB}" type="datetime1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7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4FBCE-8E6E-4E74-A9D0-87C8469CB071}" type="datetime1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2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96AEF-B590-48D6-8351-4F284246E3D3}" type="datetime1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E3DE-653D-4BA7-8333-17F19A66C6A8}" type="datetime1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7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A9E20-0137-4DC1-B67F-932133A6F3DE}" type="datetime1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3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B00BF-8F4A-4864-9BD2-C27C3A363F89}" type="datetime1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4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5642-E30E-4234-91E1-045118EA6842}" type="datetime1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1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709B9-195D-4AEC-AF90-29E0363BBB59}" type="datetime1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Arnoldas Urbelis | LIMIS |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3CC33-4494-4EF5-B4F5-CC8FD58957E6}" type="datetime1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Arnoldas Urbelis | LIMIS |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B4AC9-940B-479C-B2C3-BAA0F306A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6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nowledge-sourcing.com/report/3d-mapping-and-modeling-market" TargetMode="External"/><Relationship Id="rId13" Type="http://schemas.openxmlformats.org/officeDocument/2006/relationships/hyperlink" Target="https://www.youtube.com/watch?v=ye7arp5IrAg" TargetMode="External"/><Relationship Id="rId3" Type="http://schemas.openxmlformats.org/officeDocument/2006/relationships/hyperlink" Target="https://en.wikipedia.org/wiki/Tennis_for_Two" TargetMode="External"/><Relationship Id="rId7" Type="http://schemas.openxmlformats.org/officeDocument/2006/relationships/hyperlink" Target="https://www.mordorintelligence.com/industry-reports/3d-mapping-and-3d-modelling" TargetMode="External"/><Relationship Id="rId12" Type="http://schemas.openxmlformats.org/officeDocument/2006/relationships/hyperlink" Target="https://www.vz.lt/finansai-apskaita/2021/01/29/perpandeminius2020-m-bvp-smuktelejo-13" TargetMode="External"/><Relationship Id="rId17" Type="http://schemas.openxmlformats.org/officeDocument/2006/relationships/image" Target="../media/image1.png"/><Relationship Id="rId2" Type="http://schemas.openxmlformats.org/officeDocument/2006/relationships/hyperlink" Target="https://en.wikipedia.org/wiki/Russell_Kirsch#/media/File:NBSFirstScanImage.jpg" TargetMode="External"/><Relationship Id="rId16" Type="http://schemas.openxmlformats.org/officeDocument/2006/relationships/hyperlink" Target="http://www.animationboss.net/alita-battle-angel-vfx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onteffects.wordpress.com/2014/04/17/tron-1982-the-cult-movie-visual-effects-seen-through-interviews-with-harrison-ellenshaw-and-chris-casady/" TargetMode="External"/><Relationship Id="rId11" Type="http://schemas.openxmlformats.org/officeDocument/2006/relationships/hyperlink" Target="https://www.marketsandmarkets.com/Market-Reports/computer-graphics-market-76573621.html" TargetMode="External"/><Relationship Id="rId5" Type="http://schemas.openxmlformats.org/officeDocument/2006/relationships/hyperlink" Target="https://www.youtube.com/watch?v=fAhyBfLFyNA" TargetMode="External"/><Relationship Id="rId15" Type="http://schemas.openxmlformats.org/officeDocument/2006/relationships/hyperlink" Target="https://en.wikipedia.org/wiki/Pirates_of_the_Caribbean:_Dead_Men_Tell_No_Tales" TargetMode="External"/><Relationship Id="rId10" Type="http://schemas.openxmlformats.org/officeDocument/2006/relationships/hyperlink" Target="https://www.industryarc.com/Research/Computer-Graphics-Market-Research-500631" TargetMode="External"/><Relationship Id="rId4" Type="http://schemas.openxmlformats.org/officeDocument/2006/relationships/hyperlink" Target="https://computeranimationhistory-cgi.jimdofree.com/simulation-of-a-two-gyro-gravity-gradient-attitude-control-system-1963/" TargetMode="External"/><Relationship Id="rId9" Type="http://schemas.openxmlformats.org/officeDocument/2006/relationships/hyperlink" Target="https://www.statista.com/statistics/315386/global-market-for-3d-printers/" TargetMode="External"/><Relationship Id="rId14" Type="http://schemas.openxmlformats.org/officeDocument/2006/relationships/hyperlink" Target="https://static2.srcdn.com/wordpress/wp-content/uploads/2020/06/Johnny-Depp-as-Jack-Sparrow-Young-and-Old-Video-Image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AktmOf7-fbM" TargetMode="External"/><Relationship Id="rId13" Type="http://schemas.openxmlformats.org/officeDocument/2006/relationships/hyperlink" Target="https://lparchive.org/Elder-Scrolls-3-Morrowind/Update%2030/35-VNDsY.jpg" TargetMode="External"/><Relationship Id="rId3" Type="http://schemas.openxmlformats.org/officeDocument/2006/relationships/hyperlink" Target="https://redsummitproductions.medium.com/exploring-disneys-transition-from-traditional-to-3d-animation-3059b7e0de38" TargetMode="External"/><Relationship Id="rId7" Type="http://schemas.openxmlformats.org/officeDocument/2006/relationships/hyperlink" Target="https://en.wikipedia.org/wiki/Assassin's_Creed_Unity" TargetMode="External"/><Relationship Id="rId12" Type="http://schemas.openxmlformats.org/officeDocument/2006/relationships/hyperlink" Target="https://www.youtube.com/watch?v=ecbbg8tC04M" TargetMode="External"/><Relationship Id="rId2" Type="http://schemas.openxmlformats.org/officeDocument/2006/relationships/hyperlink" Target="https://en.wikipedia.org/wiki/Toy_Story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ssassin's_Creed" TargetMode="External"/><Relationship Id="rId11" Type="http://schemas.openxmlformats.org/officeDocument/2006/relationships/hyperlink" Target="https://www.chicagotribune.com/resizer/hCLk5YU7-M6UNg8V_L5WCUFZjqY=/415x538/top/arc-anglerfish-arc2-prod-tronc.s3.amazonaws.com/public/4SS6HIU7GJHE3JVKTMSO5WBXEM.jpg" TargetMode="External"/><Relationship Id="rId5" Type="http://schemas.openxmlformats.org/officeDocument/2006/relationships/hyperlink" Target="https://thumbs.worthpoint.com/zoom/images4/1/0816/17/disney-limited-edition-frozen_1_bb82ae1f534b03f0035a4569f49fd80e.jpg" TargetMode="External"/><Relationship Id="rId15" Type="http://schemas.openxmlformats.org/officeDocument/2006/relationships/hyperlink" Target="https://architosh.com/wp-content/uploads/2019/03/Tech_Soft_3D_HOOPS_Exchange_2019_Revit_BIM_Image.jpg" TargetMode="External"/><Relationship Id="rId10" Type="http://schemas.openxmlformats.org/officeDocument/2006/relationships/hyperlink" Target="https://www.hollywoodreporter.com/wp-content/uploads/2019/10/ds_09_10-h_2019.jpg" TargetMode="External"/><Relationship Id="rId4" Type="http://schemas.openxmlformats.org/officeDocument/2006/relationships/hyperlink" Target="https://m.media-amazon.com/images/I/81lN82+TmjL._SL1500_.jpg" TargetMode="External"/><Relationship Id="rId9" Type="http://schemas.openxmlformats.org/officeDocument/2006/relationships/hyperlink" Target="https://news.artnet.com/market/how-technologies-old-and-new-will-be-needed-to-rebuild-notre-dame-1520689" TargetMode="External"/><Relationship Id="rId14" Type="http://schemas.openxmlformats.org/officeDocument/2006/relationships/hyperlink" Target="https://youtu.be/8cVGoLtLTkU?t=21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searchgate.net/figure/Comparison-of-a-sugar-beet-plant-Beta-vulgaris-ssp-vulgaris-cv-Pauletta_fig2_266579648" TargetMode="External"/><Relationship Id="rId13" Type="http://schemas.openxmlformats.org/officeDocument/2006/relationships/hyperlink" Target="https://www.youtube.com/watch?v=gSPlAW44bXQ" TargetMode="External"/><Relationship Id="rId3" Type="http://schemas.openxmlformats.org/officeDocument/2006/relationships/hyperlink" Target="https://3d.vilnius.lt/" TargetMode="External"/><Relationship Id="rId7" Type="http://schemas.openxmlformats.org/officeDocument/2006/relationships/hyperlink" Target="https://planner5d.com/s/6/images/promo/home/header_image@2x.jpg.webp" TargetMode="External"/><Relationship Id="rId12" Type="http://schemas.openxmlformats.org/officeDocument/2006/relationships/hyperlink" Target="https://www.youtube.com/watch?v=gqAZvSV8oDo" TargetMode="External"/><Relationship Id="rId2" Type="http://schemas.openxmlformats.org/officeDocument/2006/relationships/hyperlink" Target="https://www.united-bim.com/wp-content/uploads/2020/08/Revit-family-Development-for-Furniture-Fixtures-Equipment-by-United-BIM.jpg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nder-vision.com/wp-content/uploads/2021/02/Innenvisualisierung_Terrasse_Gleisdorf-1920x1080.jpg" TargetMode="External"/><Relationship Id="rId11" Type="http://schemas.openxmlformats.org/officeDocument/2006/relationships/hyperlink" Target="https://youtu.be/QFdaFu2a26c?t=965" TargetMode="External"/><Relationship Id="rId5" Type="http://schemas.openxmlformats.org/officeDocument/2006/relationships/hyperlink" Target="https://i0.wp.com/www.designlike.com/wp-content/uploads/2017/04/live-1727063_1920.jpg?resize=1000,600&amp;ssl=1" TargetMode="External"/><Relationship Id="rId15" Type="http://schemas.openxmlformats.org/officeDocument/2006/relationships/hyperlink" Target="https://www.youtube.com/watch?v=juBC5ulaRtI" TargetMode="External"/><Relationship Id="rId10" Type="http://schemas.openxmlformats.org/officeDocument/2006/relationships/hyperlink" Target="https://www.clo3d.com/explore/features" TargetMode="External"/><Relationship Id="rId4" Type="http://schemas.openxmlformats.org/officeDocument/2006/relationships/hyperlink" Target="https://www.ronenbekerman.com/showcase/photorealistic-interior-in-unreal-engine-complete-tutorial-series-step-by-step-by-sunil-kumar/" TargetMode="External"/><Relationship Id="rId9" Type="http://schemas.openxmlformats.org/officeDocument/2006/relationships/hyperlink" Target="https://www.youtube.com/watch?v=r3-PSEijh_I" TargetMode="External"/><Relationship Id="rId14" Type="http://schemas.openxmlformats.org/officeDocument/2006/relationships/hyperlink" Target="https://www.youtube.com/watch?v=JvTnLf8-x7U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tal-am.com/articles/how-3d-printing-is-increasing-efficiency-and-quality-in-the-injection-moulding-industry/" TargetMode="External"/><Relationship Id="rId13" Type="http://schemas.openxmlformats.org/officeDocument/2006/relationships/hyperlink" Target="https://www.youtube.com/watch?v=jLTQz_T-L54" TargetMode="External"/><Relationship Id="rId3" Type="http://schemas.openxmlformats.org/officeDocument/2006/relationships/hyperlink" Target="https://www.thingiverse.com/thing:5030932" TargetMode="External"/><Relationship Id="rId7" Type="http://schemas.openxmlformats.org/officeDocument/2006/relationships/hyperlink" Target="https://images.squarespace-cdn.com/content/v1/51b94f0ce4b01efb8e2bde98/1563321472726-92X9INOBSG644FOUP1IV/3D+printed+metal+AlSi+Latticed+Gear+dmls.jpg" TargetMode="External"/><Relationship Id="rId12" Type="http://schemas.openxmlformats.org/officeDocument/2006/relationships/hyperlink" Target="https://www.youtube.com/watch?v=yiUUZxp7bLQ" TargetMode="External"/><Relationship Id="rId17" Type="http://schemas.openxmlformats.org/officeDocument/2006/relationships/image" Target="../media/image1.png"/><Relationship Id="rId2" Type="http://schemas.openxmlformats.org/officeDocument/2006/relationships/hyperlink" Target="https://youtu.be/j0z4FweCy4M?t=5484" TargetMode="External"/><Relationship Id="rId16" Type="http://schemas.openxmlformats.org/officeDocument/2006/relationships/hyperlink" Target="https://sketchfab.com/Smithsoni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efense_Distributed" TargetMode="External"/><Relationship Id="rId11" Type="http://schemas.openxmlformats.org/officeDocument/2006/relationships/hyperlink" Target="https://www.youtube.com/watch?v=yW4EbCWaJHE" TargetMode="External"/><Relationship Id="rId5" Type="http://schemas.openxmlformats.org/officeDocument/2006/relationships/hyperlink" Target="https://en.wikipedia.org/wiki/File:ATF_test_of_3-D_printed_firearm_using_ABS_material_(Side_View).webm" TargetMode="External"/><Relationship Id="rId15" Type="http://schemas.openxmlformats.org/officeDocument/2006/relationships/hyperlink" Target="https://sketchfab.com/MuseuManacor" TargetMode="External"/><Relationship Id="rId10" Type="http://schemas.openxmlformats.org/officeDocument/2006/relationships/hyperlink" Target="https://www.youtube.com/watch?v=CSwCYIvoJHg" TargetMode="External"/><Relationship Id="rId4" Type="http://schemas.openxmlformats.org/officeDocument/2006/relationships/hyperlink" Target="https://www.thingiverse.com/thing:5037293" TargetMode="External"/><Relationship Id="rId9" Type="http://schemas.openxmlformats.org/officeDocument/2006/relationships/hyperlink" Target="https://medium.com/future-today/the-10-types-of-3d-printing-technology-2f07d97882f8" TargetMode="External"/><Relationship Id="rId14" Type="http://schemas.openxmlformats.org/officeDocument/2006/relationships/hyperlink" Target="https://www.thingiverse.com/met/design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3dprinting.com/news/manacor-museum-creates-3d-printed-exhibit-replicas/" TargetMode="External"/><Relationship Id="rId13" Type="http://schemas.openxmlformats.org/officeDocument/2006/relationships/hyperlink" Target="https://en.wikipedia.org/wiki/List_of_3D_rendering_software" TargetMode="External"/><Relationship Id="rId3" Type="http://schemas.openxmlformats.org/officeDocument/2006/relationships/hyperlink" Target="https://sketchfab.com/britishmuseum/models" TargetMode="External"/><Relationship Id="rId7" Type="http://schemas.openxmlformats.org/officeDocument/2006/relationships/hyperlink" Target="https://www.museumnext.com/article/how-museums-are-using-3d-printing/" TargetMode="External"/><Relationship Id="rId12" Type="http://schemas.openxmlformats.org/officeDocument/2006/relationships/hyperlink" Target="https://en.wikipedia.org/wiki/Rendering_(computer_graphics)#Scanline_rendering_and_rasterization" TargetMode="External"/><Relationship Id="rId17" Type="http://schemas.openxmlformats.org/officeDocument/2006/relationships/image" Target="../media/image1.png"/><Relationship Id="rId2" Type="http://schemas.openxmlformats.org/officeDocument/2006/relationships/hyperlink" Target="https://www.si.edu/search/3d-models?edan_q=3d&amp;" TargetMode="External"/><Relationship Id="rId16" Type="http://schemas.openxmlformats.org/officeDocument/2006/relationships/hyperlink" Target="https://help.sketchfab.com/hc/en-us/articles/203058018-Anim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ropeana.eu/lt/search?page=1&amp;qf=TYPE:%223D%22&amp;query=&amp;view=grid" TargetMode="External"/><Relationship Id="rId11" Type="http://schemas.openxmlformats.org/officeDocument/2006/relationships/hyperlink" Target="https://www.cs.sfu.ca/~furukawa/newimages/museum.jpg" TargetMode="External"/><Relationship Id="rId5" Type="http://schemas.openxmlformats.org/officeDocument/2006/relationships/hyperlink" Target="https://sketchfab.com/search?segment=organization/museum&amp;type=users" TargetMode="External"/><Relationship Id="rId15" Type="http://schemas.openxmlformats.org/officeDocument/2006/relationships/hyperlink" Target="https://www.minecraft.net/en-us/about-minecraft" TargetMode="External"/><Relationship Id="rId10" Type="http://schemas.openxmlformats.org/officeDocument/2006/relationships/hyperlink" Target="https://www.arteum.com/en/kids/scientific-kits/24/3d-pen-3doodler-create.html" TargetMode="External"/><Relationship Id="rId4" Type="http://schemas.openxmlformats.org/officeDocument/2006/relationships/hyperlink" Target="https://sketchfab.com/sciencemuseum" TargetMode="External"/><Relationship Id="rId9" Type="http://schemas.openxmlformats.org/officeDocument/2006/relationships/hyperlink" Target="https://www.blenderguru.com/articles/render-engine-comparison-cycles-vs-giants" TargetMode="External"/><Relationship Id="rId14" Type="http://schemas.openxmlformats.org/officeDocument/2006/relationships/hyperlink" Target="https://assets2.rockpapershotgun.com/voxel-engine-2.jpg/BROK/resize/1920x1920%3e/format/jpg/quality/80/voxel-engine-2.jp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ketchfab.com/3d-models/nimbadmba-1e83d44f2d0645bba7f85503f54f2f14" TargetMode="External"/><Relationship Id="rId13" Type="http://schemas.openxmlformats.org/officeDocument/2006/relationships/hyperlink" Target="https://orbitvu.com/product-photography-360-degree/" TargetMode="External"/><Relationship Id="rId3" Type="http://schemas.openxmlformats.org/officeDocument/2006/relationships/hyperlink" Target="https://www.agisoft.com/" TargetMode="External"/><Relationship Id="rId7" Type="http://schemas.openxmlformats.org/officeDocument/2006/relationships/hyperlink" Target="https://en.wikipedia.org/wiki/Z3_(computer)" TargetMode="External"/><Relationship Id="rId12" Type="http://schemas.openxmlformats.org/officeDocument/2006/relationships/hyperlink" Target="https://shop.laserscanning-europe.com/Artec-Studio-15-Professional-lifetime-license" TargetMode="External"/><Relationship Id="rId2" Type="http://schemas.openxmlformats.org/officeDocument/2006/relationships/hyperlink" Target="https://www.youtube.com/watch?v=BsKopCBodH4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ll3dp.com/1/obj-file-format-3d-printing-cad/" TargetMode="External"/><Relationship Id="rId11" Type="http://schemas.openxmlformats.org/officeDocument/2006/relationships/hyperlink" Target="https://bitfab.io/blog/photogrammetry/" TargetMode="External"/><Relationship Id="rId5" Type="http://schemas.openxmlformats.org/officeDocument/2006/relationships/hyperlink" Target="https://geo-matching.com/terrestrial-laser-scanners/faro-focus-laser-scanner-s350" TargetMode="External"/><Relationship Id="rId15" Type="http://schemas.openxmlformats.org/officeDocument/2006/relationships/hyperlink" Target="https://preview.free3d.com/img/2013/09/2146624790520136966/vy4gk98w-900.jpg" TargetMode="External"/><Relationship Id="rId10" Type="http://schemas.openxmlformats.org/officeDocument/2006/relationships/hyperlink" Target="https://www.qlone.pro/" TargetMode="External"/><Relationship Id="rId4" Type="http://schemas.openxmlformats.org/officeDocument/2006/relationships/hyperlink" Target="https://www.relio.it/use-cases/cross-polarized-photography" TargetMode="External"/><Relationship Id="rId9" Type="http://schemas.openxmlformats.org/officeDocument/2006/relationships/hyperlink" Target="https://french.alibaba.com/product-detail/faro-hand-held-high-resolution-3d-scanner-for-non-contact-inspection-and-quality-control-60816017068.html" TargetMode="External"/><Relationship Id="rId14" Type="http://schemas.openxmlformats.org/officeDocument/2006/relationships/hyperlink" Target="https://www.etm.lt/naujas-interaktyvus-eksponatas-taktilinis-vilniaus-maket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86214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273"/>
            <a:ext cx="12192000" cy="319541"/>
          </a:xfrm>
        </p:spPr>
        <p:txBody>
          <a:bodyPr>
            <a:noAutofit/>
          </a:bodyPr>
          <a:lstStyle/>
          <a:p>
            <a:pPr algn="ctr"/>
            <a:r>
              <a:rPr lang="lt-LT" sz="2800" smtClean="0">
                <a:latin typeface="+mn-lt"/>
              </a:rPr>
              <a:t>Šaltiniai</a:t>
            </a:r>
            <a:endParaRPr lang="lt-LT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33" y="1013195"/>
            <a:ext cx="11692922" cy="534315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2"/>
              </a:rPr>
              <a:t>https://en.wikipedia.org/wiki/Russell_Kirsch#/media/File:NBSFirstScanImage.jpg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3"/>
              </a:rPr>
              <a:t>https://en.wikipedia.org/wiki/Tennis_for_Two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4"/>
              </a:rPr>
              <a:t>https://computeranimationhistory-cgi.jimdofree.com/simulation-of-a-two-gyro-gravity-gradient-attitude-control-system-1963/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5"/>
              </a:rPr>
              <a:t>https://www.youtube.com/watch?v=fAhyBfLFyNA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6"/>
              </a:rPr>
              <a:t>https://fronteffects.wordpress.com/2014/04/17/tron-1982-the-cult-movie-visual-effects-seen-through-interviews-with-harrison-ellenshaw-and-chris-casady/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7"/>
              </a:rPr>
              <a:t>https://www.mordorintelligence.com/industry-reports/3d-mapping-and-3d-modelling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8"/>
              </a:rPr>
              <a:t>https://www.knowledge-sourcing.com/report/3d-mapping-and-modeling-market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9"/>
              </a:rPr>
              <a:t>https://www.statista.com/statistics/315386/global-market-for-3d-printers/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10"/>
              </a:rPr>
              <a:t>https://www.industryarc.com/Research/Computer-Graphics-Market-Research-500631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11"/>
              </a:rPr>
              <a:t>https://www.marketsandmarkets.com/Market-Reports/computer-graphics-market-76573621.html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12"/>
              </a:rPr>
              <a:t>https://www.vz.lt/finansai-apskaita/2021/01/29/perpandeminius2020-m-bvp-smuktelejo-13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13"/>
              </a:rPr>
              <a:t>https://www.youtube.com/watch?v=ye7arp5IrAg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14"/>
              </a:rPr>
              <a:t>https://static2.srcdn.com/wordpress/wp-content/uploads/2020/06/Johnny-Depp-as-Jack-Sparrow-Young-and-Old-Video-Image.jpg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15"/>
              </a:rPr>
              <a:t>https://en.wikipedia.org/wiki/Pirates_of_the_Caribbean:_Dead_Men_Tell_No_Tales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r>
              <a:rPr lang="lt-LT" sz="1600" dirty="0">
                <a:hlinkClick r:id="rId16"/>
              </a:rPr>
              <a:t>http://www.animationboss.net/alita-battle-angel-vfx/</a:t>
            </a:r>
            <a:endParaRPr lang="lt-LT" sz="1600" dirty="0"/>
          </a:p>
          <a:p>
            <a:pPr marL="457200" indent="-457200">
              <a:buFont typeface="+mj-lt"/>
              <a:buAutoNum type="arabicPeriod"/>
            </a:pPr>
            <a:endParaRPr lang="lt-LT" sz="1600" dirty="0"/>
          </a:p>
          <a:p>
            <a:pPr marL="457200" indent="-457200">
              <a:buFont typeface="+mj-lt"/>
              <a:buAutoNum type="arabicPeriod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Arnoldas Urbelis | LIMIS |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lt-LT" smtClean="0"/>
              <a:t>1</a:t>
            </a:fld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3" y="289273"/>
            <a:ext cx="532569" cy="31954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548581" y="1411550"/>
            <a:ext cx="5366374" cy="479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6224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86214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273"/>
            <a:ext cx="12192000" cy="319541"/>
          </a:xfrm>
        </p:spPr>
        <p:txBody>
          <a:bodyPr>
            <a:noAutofit/>
          </a:bodyPr>
          <a:lstStyle/>
          <a:p>
            <a:pPr algn="ctr"/>
            <a:r>
              <a:rPr lang="lt-LT" sz="2800" dirty="0">
                <a:latin typeface="+mn-lt"/>
              </a:rPr>
              <a:t>Ištekliai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33" y="1013195"/>
            <a:ext cx="11692922" cy="534315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2"/>
              </a:rPr>
              <a:t>https://en.wikipedia.org/wiki/Toy_Story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3"/>
              </a:rPr>
              <a:t>https://redsummitproductions.medium.com/exploring-disneys-transition-from-traditional-to-3d-animation-3059b7e0de38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4"/>
              </a:rPr>
              <a:t>https://m.media-amazon.com/images/I/81lN82+TmjL._SL1500_.jpg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5"/>
              </a:rPr>
              <a:t>https://thumbs.worthpoint.com/zoom/images4/1/0816/17/disney-limited-edition-frozen_1_bb82ae1f534b03f0035a4569f49fd80e.jpg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6"/>
              </a:rPr>
              <a:t>https://en.wikipedia.org/wiki/Assassin%27s_Creed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7"/>
              </a:rPr>
              <a:t>https://en.wikipedia.org/wiki/Assassin%27s_Creed_Unity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8"/>
              </a:rPr>
              <a:t>https://www.youtube.com/watch?v=AktmOf7-fbM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9"/>
              </a:rPr>
              <a:t>https://news.artnet.com/market/how-technologies-old-and-new-will-be-needed-to-rebuild-notre-dame-1520689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10"/>
              </a:rPr>
              <a:t>https://www.hollywoodreporter.com/wp-content/uploads/2019/10/ds_09_10-h_2019.jpg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11"/>
              </a:rPr>
              <a:t>https://www.chicagotribune.com/resizer/hCLk5YU7-M6UNg8V_L5WCUFZjqY=/415x538/top/arc-anglerfish-arc2-prod-tronc.s3.amazonaws.com/public/4SS6HIU7GJHE3JVKTMSO5WBXEM.jpg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12"/>
              </a:rPr>
              <a:t>https://www.youtube.com/watch?v=ecbbg8tC04M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13"/>
              </a:rPr>
              <a:t>https://lparchive.org/Elder-Scrolls-3-Morrowind/Update%2030/35-VNDsY.jpg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14"/>
              </a:rPr>
              <a:t>https://youtu.be/8cVGoLtLTkU?t=210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r>
              <a:rPr lang="lt-LT" sz="1600" dirty="0">
                <a:hlinkClick r:id="rId15"/>
              </a:rPr>
              <a:t>https://architosh.com/wp-content/uploads/2019/03/Tech_Soft_3D_HOOPS_Exchange_2019_Revit_BIM_Image.jpg</a:t>
            </a: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Arnoldas Urbelis | LIMIS |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lt-LT" smtClean="0"/>
              <a:t>2</a:t>
            </a:fld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3" y="289273"/>
            <a:ext cx="532569" cy="31954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548581" y="1411550"/>
            <a:ext cx="5366374" cy="479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5225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86214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273"/>
            <a:ext cx="12192000" cy="319541"/>
          </a:xfrm>
        </p:spPr>
        <p:txBody>
          <a:bodyPr>
            <a:noAutofit/>
          </a:bodyPr>
          <a:lstStyle/>
          <a:p>
            <a:pPr algn="ctr"/>
            <a:r>
              <a:rPr lang="lt-LT" sz="2800" dirty="0">
                <a:latin typeface="+mn-lt"/>
              </a:rPr>
              <a:t>Ištekliai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33" y="1013195"/>
            <a:ext cx="11692922" cy="534315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2"/>
              </a:rPr>
              <a:t>https://www.united-bim.com/wp-content/uploads/2020/08/Revit-family-Development-for-Furniture-Fixtures-Equipment-by-United-BIM.jpg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3"/>
              </a:rPr>
              <a:t>https://3d.vilnius.lt/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4"/>
              </a:rPr>
              <a:t>https://www.ronenbekerman.com/showcase/photorealistic-interior-in-unreal-engine-complete-tutorial-series-step-by-step-by-sunil-kumar/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5"/>
              </a:rPr>
              <a:t>https://i0.wp.com/www.designlike.com/wp-content/uploads/2017/04/live-1727063_1920.jpg?resize=1000%2C600&amp;ssl=1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6"/>
              </a:rPr>
              <a:t>https://render-vision.com/wp-content/uploads/2021/02/Innenvisualisierung_Terrasse_Gleisdorf-1920x1080.jpg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7"/>
              </a:rPr>
              <a:t>https://planner5d.com/s/6/images/promo/home/header_image@2x.jpg.webp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8"/>
              </a:rPr>
              <a:t>https://www.researchgate.net/figure/Comparison-of-a-sugar-beet-plant-Beta-vulgaris-ssp-vulgaris-cv-Pauletta_fig2_266579648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9"/>
              </a:rPr>
              <a:t>https://www.youtube.com/watch?v=r3-PSEijh_I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10"/>
              </a:rPr>
              <a:t>https://www.clo3d.com/explore/features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11"/>
              </a:rPr>
              <a:t>https://youtu.be/QFdaFu2a26c?t=965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12"/>
              </a:rPr>
              <a:t>https://www.youtube.com/watch?v=gqAZvSV8oDo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13"/>
              </a:rPr>
              <a:t>https://www.youtube.com/watch?v=gSPlAW44bXQ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14"/>
              </a:rPr>
              <a:t>https://www.youtube.com/watch?v=JvTnLf8-x7U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r>
              <a:rPr lang="lt-LT" sz="1600" dirty="0">
                <a:hlinkClick r:id="rId15"/>
              </a:rPr>
              <a:t>https://www.youtube.com/watch?v=juBC5ulaRtI</a:t>
            </a: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endParaRPr lang="lt-LT" sz="1600" dirty="0"/>
          </a:p>
          <a:p>
            <a:pPr marL="457200" indent="-457200">
              <a:buFont typeface="+mj-lt"/>
              <a:buAutoNum type="arabicPeriod" startAt="30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Arnoldas Urbelis | LIMIS |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lt-LT" smtClean="0"/>
              <a:t>3</a:t>
            </a:fld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3" y="289273"/>
            <a:ext cx="532569" cy="31954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548581" y="1411550"/>
            <a:ext cx="5366374" cy="479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8809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86214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273"/>
            <a:ext cx="12192000" cy="319541"/>
          </a:xfrm>
        </p:spPr>
        <p:txBody>
          <a:bodyPr>
            <a:noAutofit/>
          </a:bodyPr>
          <a:lstStyle/>
          <a:p>
            <a:pPr algn="ctr"/>
            <a:r>
              <a:rPr lang="lt-LT" sz="2800" dirty="0">
                <a:latin typeface="+mn-lt"/>
              </a:rPr>
              <a:t>Ištekliai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33" y="1013195"/>
            <a:ext cx="11692922" cy="534315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2"/>
              </a:rPr>
              <a:t>https://youtu.be/j0z4FweCy4M?t=5484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en-US" sz="1600" u="sng" dirty="0">
                <a:hlinkClick r:id="rId3"/>
              </a:rPr>
              <a:t>https://www.thingiverse.com/thing:5030932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en-US" sz="1600" u="sng" dirty="0">
                <a:hlinkClick r:id="rId4"/>
              </a:rPr>
              <a:t>https://www.thingiverse.com/thing:5037293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en-US" sz="1600" u="sng" dirty="0">
                <a:hlinkClick r:id="rId5"/>
              </a:rPr>
              <a:t>https://en.wikipedia.org/wiki/File:ATF_test_of_3-D_printed_firearm_using_ABS_material_(Side_View).webm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en-US" sz="1600" u="sng" dirty="0">
                <a:hlinkClick r:id="rId6"/>
              </a:rPr>
              <a:t>https://en.wikipedia.org/wiki/Defense_Distributed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7"/>
              </a:rPr>
              <a:t>https://images.squarespace-cdn.com/content/v1/51b94f0ce4b01efb8e2bde98/1563321472726-92X9INOBSG644FOUP1IV/3D%2Bprinted%2Bmetal%2BAlSi%2BLatticed%2BGear%2Bdmls.jpg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8"/>
              </a:rPr>
              <a:t>https://www.metal-am.com/articles/how-3d-printing-is-increasing-efficiency-and-quality-in-the-injection-moulding-industry/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u="sng" dirty="0">
                <a:hlinkClick r:id="rId9"/>
              </a:rPr>
              <a:t>https://medium.com/future-today/the-10-types-of-3d-printing-technology-2f07d97882f8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10"/>
              </a:rPr>
              <a:t>https://www.youtube.com/watch?v=CSwCYIvoJHg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11"/>
              </a:rPr>
              <a:t>https://www.youtube.com/watch?v=yW4EbCWaJHE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12"/>
              </a:rPr>
              <a:t>https://www.youtube.com/watch?v=yiUUZxp7bLQ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13"/>
              </a:rPr>
              <a:t>https://www.youtube.com/watch?v=jLTQz_T-L54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u="sng" dirty="0">
                <a:hlinkClick r:id="rId14"/>
              </a:rPr>
              <a:t>https://www.thingiverse.com/met/designs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dirty="0">
                <a:hlinkClick r:id="rId15"/>
              </a:rPr>
              <a:t>https://sketchfab.com/MuseuManacor</a:t>
            </a: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r>
              <a:rPr lang="lt-LT" sz="1600" u="sng" dirty="0">
                <a:hlinkClick r:id="rId16"/>
              </a:rPr>
              <a:t>https://sketchfab.com/Smithsonian</a:t>
            </a: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Arnoldas Urbelis | LIMIS |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lt-LT" smtClean="0"/>
              <a:t>4</a:t>
            </a:fld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3" y="289273"/>
            <a:ext cx="532569" cy="31954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548581" y="1411550"/>
            <a:ext cx="5366374" cy="479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1622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86214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273"/>
            <a:ext cx="12192000" cy="319541"/>
          </a:xfrm>
        </p:spPr>
        <p:txBody>
          <a:bodyPr>
            <a:noAutofit/>
          </a:bodyPr>
          <a:lstStyle/>
          <a:p>
            <a:pPr algn="ctr"/>
            <a:r>
              <a:rPr lang="lt-LT" sz="2800" dirty="0">
                <a:latin typeface="+mn-lt"/>
              </a:rPr>
              <a:t>Ištekliai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33" y="1013195"/>
            <a:ext cx="11692922" cy="534315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2"/>
              </a:rPr>
              <a:t>https://www.si.edu/search/3d-models?edan_q=3d&amp;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3"/>
              </a:rPr>
              <a:t>https://sketchfab.com/britishmuseum/models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u="sng" dirty="0">
                <a:hlinkClick r:id="rId4"/>
              </a:rPr>
              <a:t>https://sketchfab.com/sciencemuseum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5"/>
              </a:rPr>
              <a:t>https://sketchfab.com/search?segment=organization%2Fmuseum&amp;type=users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6"/>
              </a:rPr>
              <a:t>https://www.europeana.eu/lt/search?page=1&amp;qf=TYPE%3A%223D%22&amp;query=&amp;view=grid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7"/>
              </a:rPr>
              <a:t>https://www.museumnext.com/article/how-museums-are-using-3d-printing/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8"/>
              </a:rPr>
              <a:t>https://3dprinting.com/news/manacor-museum-creates-3d-printed-exhibit-replicas/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9"/>
              </a:rPr>
              <a:t>https://www.blenderguru.com/articles/render-engine-comparison-cycles-vs-giants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10"/>
              </a:rPr>
              <a:t>https://www.arteum.com/en/kids/scientific-kits/24/3d-pen-3doodler-create.html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11"/>
              </a:rPr>
              <a:t>https://www.cs.sfu.ca/~furukawa/newimages/museum.jpg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12"/>
              </a:rPr>
              <a:t>https://en.wikipedia.org/wiki/Rendering_(computer_graphics)#Scanline_rendering_and_rasterization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13"/>
              </a:rPr>
              <a:t>https://en.wikipedia.org/wiki/List_of_3D_rendering_software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14"/>
              </a:rPr>
              <a:t>https://assets2.rockpapershotgun.com/voxel-engine-2.jpg/BROK/resize/1920x1920%3E/format/jpg/quality/80/voxel-engine-2.jpg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15"/>
              </a:rPr>
              <a:t>https://www.minecraft.net/en-us/about-minecraft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r>
              <a:rPr lang="lt-LT" sz="1600" dirty="0">
                <a:hlinkClick r:id="rId16"/>
              </a:rPr>
              <a:t>https://help.sketchfab.com/hc/en-us/articles/203058018-Animations</a:t>
            </a: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457200" indent="-457200">
              <a:buFont typeface="+mj-lt"/>
              <a:buAutoNum type="arabicPeriod" startAt="59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Arnoldas Urbelis | LIMIS |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lt-LT" smtClean="0"/>
              <a:t>5</a:t>
            </a:fld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3" y="289273"/>
            <a:ext cx="532569" cy="31954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548581" y="1411550"/>
            <a:ext cx="5366374" cy="479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3724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862149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273"/>
            <a:ext cx="12192000" cy="319541"/>
          </a:xfrm>
        </p:spPr>
        <p:txBody>
          <a:bodyPr>
            <a:noAutofit/>
          </a:bodyPr>
          <a:lstStyle/>
          <a:p>
            <a:pPr algn="ctr"/>
            <a:r>
              <a:rPr lang="lt-LT" sz="2800" dirty="0">
                <a:latin typeface="+mn-lt"/>
              </a:rPr>
              <a:t>Ištekliai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33" y="1013195"/>
            <a:ext cx="11692922" cy="534315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2"/>
              </a:rPr>
              <a:t>https://www.youtube.com/watch?v=BsKopCBodH4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3"/>
              </a:rPr>
              <a:t>https://www.agisoft.com/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4"/>
              </a:rPr>
              <a:t>https://www.relio.it/use-cases/cross-polarized-photography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5"/>
              </a:rPr>
              <a:t>https://geo-matching.com/terrestrial-laser-scanners/faro-focus-laser-scanner-s350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6"/>
              </a:rPr>
              <a:t>https://all3dp.com/1/obj-file-format-3d-printing-cad/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7"/>
              </a:rPr>
              <a:t>https://en.wikipedia.org/wiki/Z3_(computer)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u="sng" dirty="0">
                <a:hlinkClick r:id="rId8"/>
              </a:rPr>
              <a:t>https://sketchfab.com/3d-models/nimbadmba-1e83d44f2d0645bba7f85503f54f2f14</a:t>
            </a:r>
            <a:endParaRPr lang="lt-LT" sz="1600" u="sng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9"/>
              </a:rPr>
              <a:t>https://french.alibaba.com/product-detail/faro-hand-held-high-resolution-3d-scanner-for-non-contact-inspection-and-quality-control-60816017068.html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10"/>
              </a:rPr>
              <a:t>https://www.qlone.pro/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11"/>
              </a:rPr>
              <a:t>https://bitfab.io/blog/photogrammetry/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12"/>
              </a:rPr>
              <a:t>https://shop.laserscanning-europe.com/Artec-Studio-15-Professional-lifetime-license</a:t>
            </a: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13"/>
              </a:rPr>
              <a:t>https://orbitvu.com/product-photography-360-degree</a:t>
            </a:r>
            <a:r>
              <a:rPr lang="lt-LT" sz="1600" dirty="0" smtClean="0">
                <a:hlinkClick r:id="rId13"/>
              </a:rPr>
              <a:t>/</a:t>
            </a:r>
            <a:endParaRPr lang="lt-LT" sz="1600" dirty="0" smtClean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14"/>
              </a:rPr>
              <a:t>https://www.etm.lt/naujas-interaktyvus-eksponatas-taktilinis-vilniaus-maketas</a:t>
            </a:r>
            <a:r>
              <a:rPr lang="lt-LT" sz="1600" dirty="0" smtClean="0">
                <a:hlinkClick r:id="rId14"/>
              </a:rPr>
              <a:t>/</a:t>
            </a:r>
            <a:endParaRPr lang="lt-LT" sz="1600" dirty="0" smtClean="0"/>
          </a:p>
          <a:p>
            <a:pPr marL="457200" indent="-457200">
              <a:buFont typeface="+mj-lt"/>
              <a:buAutoNum type="arabicPeriod" startAt="74"/>
            </a:pPr>
            <a:r>
              <a:rPr lang="lt-LT" sz="1600" dirty="0">
                <a:hlinkClick r:id="rId15"/>
              </a:rPr>
              <a:t>https://</a:t>
            </a:r>
            <a:r>
              <a:rPr lang="lt-LT" sz="1600" dirty="0" smtClean="0">
                <a:hlinkClick r:id="rId15"/>
              </a:rPr>
              <a:t>preview.free3d.com/img/2013/09/2146624790520136966/vy4gk98w-900.jpg</a:t>
            </a:r>
            <a:endParaRPr lang="lt-LT" sz="1600" dirty="0" smtClean="0"/>
          </a:p>
          <a:p>
            <a:pPr marL="457200" indent="-457200">
              <a:buFont typeface="+mj-lt"/>
              <a:buAutoNum type="arabicPeriod" startAt="74"/>
            </a:pPr>
            <a:endParaRPr lang="lt-LT" sz="1600" dirty="0" smtClean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457200" indent="-457200">
              <a:buFont typeface="+mj-lt"/>
              <a:buAutoNum type="arabicPeriod" startAt="74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457200" indent="-457200">
              <a:buFont typeface="+mj-lt"/>
              <a:buAutoNum type="arabicPeriod" startAt="44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457200" indent="-457200">
              <a:buFont typeface="+mj-lt"/>
              <a:buAutoNum type="arabicPeriod" startAt="16"/>
            </a:pPr>
            <a:endParaRPr lang="lt-LT" sz="1600" dirty="0"/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Arnoldas Urbelis | LIMIS |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4AC9-940B-479C-B2C3-BAA0F306A42E}" type="slidenum">
              <a:rPr lang="lt-LT" smtClean="0"/>
              <a:t>6</a:t>
            </a:fld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33" y="289273"/>
            <a:ext cx="532569" cy="319541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548581" y="1411550"/>
            <a:ext cx="5366374" cy="4799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62996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350</Words>
  <Application>Microsoft Office PowerPoint</Application>
  <PresentationFormat>Widescreen</PresentationFormat>
  <Paragraphs>185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Šaltiniai</vt:lpstr>
      <vt:lpstr>Ištekliai</vt:lpstr>
      <vt:lpstr>Ištekliai</vt:lpstr>
      <vt:lpstr>Ištekliai</vt:lpstr>
      <vt:lpstr>Ištekliai</vt:lpstr>
      <vt:lpstr>Ištekliai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Arnoldas Urbelis</dc:creator>
  <cp:lastModifiedBy>Arnoldas Urbelis</cp:lastModifiedBy>
  <cp:revision>302</cp:revision>
  <dcterms:created xsi:type="dcterms:W3CDTF">2021-11-10T20:43:03Z</dcterms:created>
  <dcterms:modified xsi:type="dcterms:W3CDTF">2021-11-25T20:45:29Z</dcterms:modified>
</cp:coreProperties>
</file>